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C79"/>
    <a:srgbClr val="942093"/>
    <a:srgbClr val="59AD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C55CCC-CB2B-7BC5-0820-82FC7C11A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387C8C9-B44B-0CF0-2091-1D4F5F191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BEB7F3-0B0C-F037-3394-C1419346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9C9E78-9560-6C76-43D5-0A7BC5410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4DF539-7CF9-54BE-39DF-542CAFCB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022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D18253-AF5E-6F11-EC1A-723C9FE27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AA5EE8E-B83B-5B29-C6E7-C0E3A9682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4AC70A4-C016-4E2D-E8DE-3FCFA46DB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D3D99FC-82CD-FEA7-4828-51B04F33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B769B16-B1D7-7C38-FF3A-EC64AC617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15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1A33068-24F8-3F0F-2886-78688BAFF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29BF9A5-CBCE-5C0E-D190-58E7AB754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D3D049-2D09-4A08-27A8-9BD859DBF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5DB5AD-6B0B-5E94-363C-40FA2AAEB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DBCEF46-CA04-2978-737F-376E560F5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05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E13C2D-C13A-5AF1-88FF-9AD98899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8B4C18-7890-6B57-5736-5D4C53CA3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E7E449-CC50-C780-2D36-AFD22212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DA039E-532D-E305-4D41-2225FB6E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BEEDF6-581D-8F2F-F844-B5BC1B1D1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51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E7D514-0587-2ABF-76B7-AC8ED998E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A29F2E4-4CE6-D031-8F6D-7AF99C8F7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EB54D2-657B-DA85-3D3B-819292D74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830927-F57C-3340-CFCE-15D1EBAB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90AC83-1FD3-0BA9-2FFD-BCC356E9B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02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161644-12BF-CFF4-17C7-B335895A7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1118FF-4E9A-DBE9-8123-59D8AEE027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9ADB415-4B5C-9053-E85A-528B26720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309F431-0CF0-8233-29C9-52ED5DACD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8BED37D-B194-9B92-2DE1-BF9C2B2D0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03E6A90-A7C4-2AA3-F91A-7885199C6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88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C45B0C-2B40-2947-BC6D-A81D94E6B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AA37452-BF52-6543-218C-16D5EB328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ACDE09F-D586-2B48-F556-8CACE3B28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BECCB57-4A38-D88C-EED2-E006F647A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108E6F4-A4AD-028C-4D1F-E94F932E5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789A717-B84A-9961-ED2A-56D2EB59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0F2DAC5-4AFD-08E8-9006-C70271E5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9776BC1-6D1B-3D21-F464-8F817B174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7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22AC67-0C2F-4163-55EB-467DC67B4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5AACB1B-07EF-EE97-3077-8C78CCCD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3CA7194-7AF0-D091-AEED-0D8E44070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2159112-0A64-63F9-9AFD-66E5270F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549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0C82CB6-BF47-D0ED-43F2-DED4D3675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DAC6798-A4FC-05E2-7766-8FB0E33A5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1EFEFB1-700C-EF0F-D589-7C9AF3287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03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7460C-CC17-E95C-BD6D-284DACC09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28EB77-8755-23F6-6CA4-C5D1F7ED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65C07E6-068E-4A42-5707-C5AC5AA26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9C1A47C-F83A-86CF-A312-56BD9658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4507331-10B2-FB3C-9C89-62DA65D86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73618D7-515A-7BC9-2B32-4E63E06F1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983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691A5-BC06-142B-3C0A-DBC3628B7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7DFD45F-4165-AE06-F64F-9E60E14C0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6FA45B-646F-7AFD-0025-601215DDD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F08DFAC-0DD4-0B0B-7456-67DF1211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4C5ACAC-EA6D-CA43-26FA-AE44033A0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052F76-115B-5372-E831-E7CFD39B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023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AE23938-CB19-301C-98BF-0E9994CF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E706A90-FD6B-1D03-8010-0C7081E4D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D46F784-CEAF-4AA4-4483-B831F405F7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B5C2-9EB0-474E-B4D3-F0F4FCBF6604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96CA7E-886C-4E31-DDFA-88ED5D25E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CFE1FF-993C-C9B9-750D-6D73919E6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CDC6A-6068-AB40-A9D6-BCE989FB0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18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F01592B-98CB-E112-115D-A0106921C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06" y="3144764"/>
            <a:ext cx="3352996" cy="3352996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6559B2E-0DD7-37B9-031D-50719F75B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04" y="834061"/>
            <a:ext cx="3251200" cy="124460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73F81F58-6384-146A-EE31-E57491B3DF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8045" y="3186687"/>
            <a:ext cx="4918303" cy="3269151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6A70296-DF45-D47C-0A75-865CD664E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045" y="3204667"/>
            <a:ext cx="2167847" cy="83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D93CD45E-D057-0467-F0D9-F529598D610B}"/>
              </a:ext>
            </a:extLst>
          </p:cNvPr>
          <p:cNvSpPr txBox="1"/>
          <p:nvPr/>
        </p:nvSpPr>
        <p:spPr>
          <a:xfrm>
            <a:off x="4038008" y="566230"/>
            <a:ext cx="7700788" cy="2031325"/>
          </a:xfrm>
          <a:prstGeom prst="rect">
            <a:avLst/>
          </a:prstGeom>
          <a:solidFill>
            <a:srgbClr val="59ADC4"/>
          </a:solidFill>
          <a:ln w="57150">
            <a:solidFill>
              <a:srgbClr val="D5FC79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38918"/>
                      <a:gd name="connsiteY0" fmla="*/ 0 h 2308324"/>
                      <a:gd name="connsiteX1" fmla="*/ 7838918 w 7838918"/>
                      <a:gd name="connsiteY1" fmla="*/ 0 h 2308324"/>
                      <a:gd name="connsiteX2" fmla="*/ 7838918 w 7838918"/>
                      <a:gd name="connsiteY2" fmla="*/ 2308324 h 2308324"/>
                      <a:gd name="connsiteX3" fmla="*/ 0 w 7838918"/>
                      <a:gd name="connsiteY3" fmla="*/ 2308324 h 2308324"/>
                      <a:gd name="connsiteX4" fmla="*/ 0 w 7838918"/>
                      <a:gd name="connsiteY4" fmla="*/ 0 h 23083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838918" h="2308324" fill="none" extrusionOk="0">
                        <a:moveTo>
                          <a:pt x="0" y="0"/>
                        </a:moveTo>
                        <a:cubicBezTo>
                          <a:pt x="1445756" y="-49533"/>
                          <a:pt x="6735096" y="-14809"/>
                          <a:pt x="7838918" y="0"/>
                        </a:cubicBezTo>
                        <a:cubicBezTo>
                          <a:pt x="7926557" y="752880"/>
                          <a:pt x="7766239" y="1427176"/>
                          <a:pt x="7838918" y="2308324"/>
                        </a:cubicBezTo>
                        <a:cubicBezTo>
                          <a:pt x="4097542" y="2260093"/>
                          <a:pt x="2140924" y="2392779"/>
                          <a:pt x="0" y="2308324"/>
                        </a:cubicBezTo>
                        <a:cubicBezTo>
                          <a:pt x="-38581" y="1446843"/>
                          <a:pt x="63341" y="405110"/>
                          <a:pt x="0" y="0"/>
                        </a:cubicBezTo>
                        <a:close/>
                      </a:path>
                      <a:path w="7838918" h="2308324" stroke="0" extrusionOk="0">
                        <a:moveTo>
                          <a:pt x="0" y="0"/>
                        </a:moveTo>
                        <a:cubicBezTo>
                          <a:pt x="1886945" y="118645"/>
                          <a:pt x="5936024" y="116012"/>
                          <a:pt x="7838918" y="0"/>
                        </a:cubicBezTo>
                        <a:cubicBezTo>
                          <a:pt x="7706036" y="525567"/>
                          <a:pt x="7923869" y="1753845"/>
                          <a:pt x="7838918" y="2308324"/>
                        </a:cubicBezTo>
                        <a:cubicBezTo>
                          <a:pt x="6930812" y="2442924"/>
                          <a:pt x="1643830" y="2151128"/>
                          <a:pt x="0" y="2308324"/>
                        </a:cubicBezTo>
                        <a:cubicBezTo>
                          <a:pt x="-20187" y="1250243"/>
                          <a:pt x="-152480" y="71780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l" fontAlgn="base"/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The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main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aim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of the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Ethics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in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Dementia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(EDEM) Action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is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to </a:t>
            </a:r>
            <a:r>
              <a:rPr lang="pl-PL" sz="1400" b="1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promote</a:t>
            </a:r>
            <a:r>
              <a:rPr lang="pl-PL" sz="1400" b="1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b="1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ethical</a:t>
            </a:r>
            <a:r>
              <a:rPr lang="pl-PL" sz="1400" b="1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b="1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dementia</a:t>
            </a:r>
            <a:r>
              <a:rPr lang="pl-PL" sz="1400" b="1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b="1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care</a:t>
            </a:r>
            <a:r>
              <a:rPr lang="pl-PL" sz="1400" b="1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b="1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beyond</a:t>
            </a:r>
            <a:r>
              <a:rPr lang="pl-PL" sz="1400" b="1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the </a:t>
            </a:r>
            <a:r>
              <a:rPr lang="pl-PL" sz="1400" b="1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current</a:t>
            </a:r>
            <a:r>
              <a:rPr lang="pl-PL" sz="1400" b="1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b="1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state</a:t>
            </a:r>
            <a:r>
              <a:rPr lang="pl-PL" sz="1400" b="1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of </a:t>
            </a:r>
            <a:r>
              <a:rPr lang="pl-PL" sz="1400" b="1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affairs</a:t>
            </a:r>
            <a:r>
              <a:rPr lang="pl-PL" sz="1400" b="1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.</a:t>
            </a:r>
          </a:p>
          <a:p>
            <a:pPr algn="l" fontAlgn="base"/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 </a:t>
            </a:r>
          </a:p>
          <a:p>
            <a:pPr algn="l" fontAlgn="base"/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EDEM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will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work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</a:p>
          <a:p>
            <a:pPr marL="342900" indent="-342900" algn="l" fontAlgn="base">
              <a:buAutoNum type="arabicParenBoth"/>
            </a:pP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to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promote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dignity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,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autonomy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, and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quality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of life for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people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with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dementia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; </a:t>
            </a:r>
          </a:p>
          <a:p>
            <a:pPr marL="342900" indent="-342900" algn="l" fontAlgn="base">
              <a:buAutoNum type="arabicParenBoth"/>
            </a:pP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to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reduce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burnout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and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moral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distress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among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formal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and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informal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caregivers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for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people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with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dementia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, and </a:t>
            </a:r>
          </a:p>
          <a:p>
            <a:pPr marL="342900" indent="-342900" algn="l" fontAlgn="base">
              <a:buAutoNum type="arabicParenBoth"/>
            </a:pP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to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improve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the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quality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and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homogeneity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of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dementia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care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across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Europe, by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fostering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international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collaboration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in the field of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dementia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and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ethics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,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including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 </a:t>
            </a:r>
            <a:r>
              <a:rPr lang="pl-PL" sz="1400" u="none" strike="noStrike" dirty="0" err="1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CEECs</a:t>
            </a:r>
            <a:r>
              <a:rPr lang="pl-PL" sz="1400" u="none" strike="noStrike" dirty="0">
                <a:solidFill>
                  <a:schemeClr val="bg1"/>
                </a:solidFill>
                <a:effectLst/>
                <a:latin typeface="Avenir Light" panose="020B0402020203020204" pitchFamily="34" charset="0"/>
                <a:cs typeface="Calibri Light" panose="020F03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1316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88</Words>
  <Application>Microsoft Macintosh PowerPoint</Application>
  <PresentationFormat>Panoramiczny</PresentationFormat>
  <Paragraphs>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Avenir Light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Rymaszewska</dc:creator>
  <cp:lastModifiedBy>Joanna Rymaszewska</cp:lastModifiedBy>
  <cp:revision>4</cp:revision>
  <dcterms:created xsi:type="dcterms:W3CDTF">2023-09-25T11:49:27Z</dcterms:created>
  <dcterms:modified xsi:type="dcterms:W3CDTF">2023-09-25T12:20:07Z</dcterms:modified>
</cp:coreProperties>
</file>